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72" r:id="rId7"/>
    <p:sldId id="273" r:id="rId8"/>
    <p:sldId id="262" r:id="rId9"/>
    <p:sldId id="263" r:id="rId10"/>
    <p:sldId id="264" r:id="rId11"/>
    <p:sldId id="265" r:id="rId12"/>
    <p:sldId id="266" r:id="rId13"/>
    <p:sldId id="267" r:id="rId14"/>
    <p:sldId id="268" r:id="rId15"/>
    <p:sldId id="269" r:id="rId16"/>
    <p:sldId id="270" r:id="rId17"/>
    <p:sldId id="271"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32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243761F-A1E1-4493-9047-82757526D129}" type="datetimeFigureOut">
              <a:rPr lang="ru-RU" smtClean="0"/>
              <a:pPr/>
              <a:t>29.04.2015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B28AB3-E1CE-4F20-8CDA-92D121F0EBE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43761F-A1E1-4493-9047-82757526D129}" type="datetimeFigureOut">
              <a:rPr lang="ru-RU" smtClean="0"/>
              <a:pPr/>
              <a:t>29.04.2015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B28AB3-E1CE-4F20-8CDA-92D121F0EBE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43761F-A1E1-4493-9047-82757526D129}" type="datetimeFigureOut">
              <a:rPr lang="ru-RU" smtClean="0"/>
              <a:pPr/>
              <a:t>29.04.2015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B28AB3-E1CE-4F20-8CDA-92D121F0EBE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243761F-A1E1-4493-9047-82757526D129}" type="datetimeFigureOut">
              <a:rPr lang="ru-RU" smtClean="0"/>
              <a:pPr/>
              <a:t>29.04.2015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B28AB3-E1CE-4F20-8CDA-92D121F0EBE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243761F-A1E1-4493-9047-82757526D129}" type="datetimeFigureOut">
              <a:rPr lang="ru-RU" smtClean="0"/>
              <a:pPr/>
              <a:t>29.04.2015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B28AB3-E1CE-4F20-8CDA-92D121F0EBE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243761F-A1E1-4493-9047-82757526D129}" type="datetimeFigureOut">
              <a:rPr lang="ru-RU" smtClean="0"/>
              <a:pPr/>
              <a:t>29.04.2015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B28AB3-E1CE-4F20-8CDA-92D121F0EBE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243761F-A1E1-4493-9047-82757526D129}" type="datetimeFigureOut">
              <a:rPr lang="ru-RU" smtClean="0"/>
              <a:pPr/>
              <a:t>29.04.2015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2B28AB3-E1CE-4F20-8CDA-92D121F0EBE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243761F-A1E1-4493-9047-82757526D129}" type="datetimeFigureOut">
              <a:rPr lang="ru-RU" smtClean="0"/>
              <a:pPr/>
              <a:t>29.04.2015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2B28AB3-E1CE-4F20-8CDA-92D121F0EBE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243761F-A1E1-4493-9047-82757526D129}" type="datetimeFigureOut">
              <a:rPr lang="ru-RU" smtClean="0"/>
              <a:pPr/>
              <a:t>29.04.2015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2B28AB3-E1CE-4F20-8CDA-92D121F0EBE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243761F-A1E1-4493-9047-82757526D129}" type="datetimeFigureOut">
              <a:rPr lang="ru-RU" smtClean="0"/>
              <a:pPr/>
              <a:t>29.04.2015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B28AB3-E1CE-4F20-8CDA-92D121F0EBE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243761F-A1E1-4493-9047-82757526D129}" type="datetimeFigureOut">
              <a:rPr lang="ru-RU" smtClean="0"/>
              <a:pPr/>
              <a:t>29.04.2015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B28AB3-E1CE-4F20-8CDA-92D121F0EBE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43761F-A1E1-4493-9047-82757526D129}" type="datetimeFigureOut">
              <a:rPr lang="ru-RU" smtClean="0"/>
              <a:pPr/>
              <a:t>29.04.2015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B28AB3-E1CE-4F20-8CDA-92D121F0EBE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img0.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ransition>
    <p:cut/>
  </p:transition>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16200000" scaled="0"/>
          <a:tileRect/>
        </a:gradFill>
        <a:effectLst/>
      </p:bgPr>
    </p:bg>
    <p:spTree>
      <p:nvGrpSpPr>
        <p:cNvPr id="1" name=""/>
        <p:cNvGrpSpPr/>
        <p:nvPr/>
      </p:nvGrpSpPr>
      <p:grpSpPr>
        <a:xfrm>
          <a:off x="0" y="0"/>
          <a:ext cx="0" cy="0"/>
          <a:chOff x="0" y="0"/>
          <a:chExt cx="0" cy="0"/>
        </a:xfrm>
      </p:grpSpPr>
      <p:sp>
        <p:nvSpPr>
          <p:cNvPr id="3" name="Загнутый угол 2"/>
          <p:cNvSpPr/>
          <p:nvPr/>
        </p:nvSpPr>
        <p:spPr>
          <a:xfrm>
            <a:off x="571472" y="357166"/>
            <a:ext cx="3571900" cy="3857652"/>
          </a:xfrm>
          <a:prstGeom prst="foldedCorner">
            <a:avLst/>
          </a:prstGeom>
          <a:blipFill>
            <a:blip r:embed="rId2"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Загнутый угол 3"/>
          <p:cNvSpPr/>
          <p:nvPr/>
        </p:nvSpPr>
        <p:spPr>
          <a:xfrm>
            <a:off x="5072066" y="357166"/>
            <a:ext cx="3357586" cy="3786214"/>
          </a:xfrm>
          <a:prstGeom prst="foldedCorner">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5" name="Прямоугольник 4"/>
          <p:cNvSpPr/>
          <p:nvPr/>
        </p:nvSpPr>
        <p:spPr>
          <a:xfrm>
            <a:off x="1071538" y="4572008"/>
            <a:ext cx="7286676" cy="2062103"/>
          </a:xfrm>
          <a:prstGeom prst="rect">
            <a:avLst/>
          </a:prstGeom>
          <a:noFill/>
        </p:spPr>
        <p:txBody>
          <a:bodyPr wrap="square" lIns="91440" tIns="45720" rIns="91440" bIns="45720">
            <a:spAutoFit/>
          </a:bodyPr>
          <a:lstStyle/>
          <a:p>
            <a:pPr algn="ctr"/>
            <a:r>
              <a:rPr lang="ru-RU" sz="3200" b="1" dirty="0">
                <a:ln w="10541" cmpd="sng">
                  <a:solidFill>
                    <a:srgbClr val="7D7D7D">
                      <a:tint val="100000"/>
                      <a:shade val="100000"/>
                      <a:satMod val="110000"/>
                    </a:srgbClr>
                  </a:solidFill>
                  <a:prstDash val="solid"/>
                </a:ln>
                <a:solidFill>
                  <a:schemeClr val="accent5">
                    <a:lumMod val="75000"/>
                  </a:schemeClr>
                </a:solidFill>
              </a:rPr>
              <a:t>Однажды ночью вывозили детей из детского дома. Детей было очень много, поэтому детей размещали в кузовах грузовиков стоя.</a:t>
            </a:r>
            <a:r>
              <a:rPr lang="ru-RU" sz="2800" b="1" dirty="0">
                <a:ln w="10541" cmpd="sng">
                  <a:solidFill>
                    <a:srgbClr val="7D7D7D">
                      <a:tint val="100000"/>
                      <a:shade val="100000"/>
                      <a:satMod val="110000"/>
                    </a:srgbClr>
                  </a:solidFill>
                  <a:prstDash val="solid"/>
                </a:ln>
                <a:solidFill>
                  <a:schemeClr val="accent5">
                    <a:lumMod val="75000"/>
                  </a:schemeClr>
                </a:solidFill>
              </a:rPr>
              <a:t> </a:t>
            </a:r>
          </a:p>
        </p:txBody>
      </p:sp>
    </p:spTree>
  </p:cSld>
  <p:clrMapOvr>
    <a:masterClrMapping/>
  </p:clrMapOvr>
  <p:transition>
    <p:split orient="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Ochina4.jpg"/>
          <p:cNvPicPr>
            <a:picLocks noChangeAspect="1"/>
          </p:cNvPicPr>
          <p:nvPr/>
        </p:nvPicPr>
        <p:blipFill>
          <a:blip r:embed="rId2" cstate="print"/>
          <a:stretch>
            <a:fillRect/>
          </a:stretch>
        </p:blipFill>
        <p:spPr>
          <a:xfrm>
            <a:off x="0" y="0"/>
            <a:ext cx="6072198" cy="6858000"/>
          </a:xfrm>
          <a:prstGeom prst="rect">
            <a:avLst/>
          </a:prstGeom>
        </p:spPr>
      </p:pic>
      <p:sp>
        <p:nvSpPr>
          <p:cNvPr id="3" name="Прямоугольник 2"/>
          <p:cNvSpPr/>
          <p:nvPr/>
        </p:nvSpPr>
        <p:spPr>
          <a:xfrm>
            <a:off x="5572132" y="1"/>
            <a:ext cx="3571868" cy="6857999"/>
          </a:xfrm>
          <a:prstGeom prst="rect">
            <a:avLst/>
          </a:prstGeom>
        </p:spPr>
        <p:style>
          <a:lnRef idx="2">
            <a:schemeClr val="accent1">
              <a:shade val="50000"/>
            </a:schemeClr>
          </a:lnRef>
          <a:fillRef idx="1003">
            <a:schemeClr val="dk2"/>
          </a:fillRef>
          <a:effectRef idx="0">
            <a:schemeClr val="accent1"/>
          </a:effectRef>
          <a:fontRef idx="minor">
            <a:schemeClr val="lt1"/>
          </a:fontRef>
        </p:style>
        <p:txBody>
          <a:bodyPr wrap="square" lIns="91440" tIns="45720" rIns="91440" bIns="45720">
            <a:spAutoFit/>
          </a:bodyPr>
          <a:lstStyle/>
          <a:p>
            <a:pPr algn="ctr"/>
            <a:r>
              <a:rPr lang="ru-RU" sz="2400" dirty="0"/>
              <a:t>За ту ночь Алексей сделал два полных рейса, и когда уже подъезжал в третий раз, он ни как не мог разглядеть в дали детский дом. Вокруг было темно и фары не включали чтобы не привлечь врага. Он тщательно вглядывался в темноту и подъехав совсем близко оцепенел от ужаса. На месте детского дома была огромная воронка, фашисты взорвали дом вместе с его маленькими жителями.</a:t>
            </a:r>
          </a:p>
        </p:txBody>
      </p:sp>
    </p:spTree>
  </p:cSld>
  <p:clrMapOvr>
    <a:masterClrMapping/>
  </p:clrMapOvr>
  <p:transition>
    <p:strips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BE3267"/>
            </a:gs>
            <a:gs pos="50000">
              <a:srgbClr val="9CB86E"/>
            </a:gs>
            <a:gs pos="100000">
              <a:srgbClr val="156B13"/>
            </a:gs>
          </a:gsLst>
          <a:lin ang="16200000" scaled="0"/>
        </a:gradFill>
        <a:effectLst/>
      </p:bgPr>
    </p:bg>
    <p:spTree>
      <p:nvGrpSpPr>
        <p:cNvPr id="1" name=""/>
        <p:cNvGrpSpPr/>
        <p:nvPr/>
      </p:nvGrpSpPr>
      <p:grpSpPr>
        <a:xfrm>
          <a:off x="0" y="0"/>
          <a:ext cx="0" cy="0"/>
          <a:chOff x="0" y="0"/>
          <a:chExt cx="0" cy="0"/>
        </a:xfrm>
      </p:grpSpPr>
      <p:sp>
        <p:nvSpPr>
          <p:cNvPr id="5" name="Прямоугольник 4"/>
          <p:cNvSpPr/>
          <p:nvPr/>
        </p:nvSpPr>
        <p:spPr>
          <a:xfrm>
            <a:off x="642910" y="285729"/>
            <a:ext cx="8001056" cy="2062103"/>
          </a:xfrm>
          <a:prstGeom prst="rect">
            <a:avLst/>
          </a:prstGeom>
          <a:noFill/>
        </p:spPr>
        <p:txBody>
          <a:bodyPr wrap="square" lIns="91440" tIns="45720" rIns="91440" bIns="45720">
            <a:spAutoFit/>
          </a:bodyPr>
          <a:lstStyle/>
          <a:p>
            <a:r>
              <a:rPr lang="ru-RU"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После снятия блокады, на </a:t>
            </a:r>
            <a:r>
              <a:rPr lang="ru-RU" sz="32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поступах</a:t>
            </a:r>
            <a:r>
              <a:rPr lang="ru-RU" sz="3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ru-RU"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Ленинграда прадеда Алексея взяли в плен. Пленных, тех, кто умел двигаться, гнали в Германию через Украину. </a:t>
            </a:r>
          </a:p>
        </p:txBody>
      </p:sp>
      <p:pic>
        <p:nvPicPr>
          <p:cNvPr id="6" name="Рисунок 5" descr="2guerr1020.gif"/>
          <p:cNvPicPr>
            <a:picLocks noChangeAspect="1"/>
          </p:cNvPicPr>
          <p:nvPr/>
        </p:nvPicPr>
        <p:blipFill>
          <a:blip r:embed="rId2" cstate="print"/>
          <a:stretch>
            <a:fillRect/>
          </a:stretch>
        </p:blipFill>
        <p:spPr>
          <a:xfrm>
            <a:off x="714348" y="2357430"/>
            <a:ext cx="7572428" cy="4218576"/>
          </a:xfrm>
          <a:prstGeom prst="rect">
            <a:avLst/>
          </a:prstGeom>
        </p:spPr>
      </p:pic>
    </p:spTree>
  </p:cSld>
  <p:clrMapOvr>
    <a:masterClrMapping/>
  </p:clrMapOvr>
  <p:transition>
    <p:diamon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3" name="Прямоугольник 2"/>
          <p:cNvSpPr/>
          <p:nvPr/>
        </p:nvSpPr>
        <p:spPr>
          <a:xfrm>
            <a:off x="500034" y="3714752"/>
            <a:ext cx="8286808" cy="3046988"/>
          </a:xfrm>
          <a:prstGeom prst="rect">
            <a:avLst/>
          </a:prstGeom>
          <a:noFill/>
        </p:spPr>
        <p:txBody>
          <a:bodyPr wrap="square" lIns="91440" tIns="45720" rIns="91440" bIns="45720">
            <a:spAutoFit/>
          </a:bodyPr>
          <a:lstStyle/>
          <a:p>
            <a:pPr algn="just"/>
            <a:r>
              <a:rPr lang="ru-RU" sz="2400" b="1" dirty="0">
                <a:ln w="19050">
                  <a:solidFill>
                    <a:schemeClr val="accent2">
                      <a:lumMod val="75000"/>
                    </a:schemeClr>
                  </a:solidFill>
                  <a:prstDash val="solid"/>
                </a:ln>
                <a:solidFill>
                  <a:srgbClr val="7030A0"/>
                </a:solidFill>
                <a:effectLst>
                  <a:outerShdw blurRad="50000" dist="50800" dir="7500000" algn="tl">
                    <a:srgbClr val="000000">
                      <a:shade val="5000"/>
                      <a:alpha val="35000"/>
                    </a:srgbClr>
                  </a:outerShdw>
                </a:effectLst>
              </a:rPr>
              <a:t>В Херсонской области, когда колонна двигалась по станице мимо церкви, женщины, жительницы той деревни, бросали кусочки сухарей и хлеба нашим пленным бойцам. Мой прадед был очень смекалистый, он огляделся вокруг, встретился глазами с молодой женщиной, подмигнул ей, чтобы ее не испугать, выскользнул из колонны схватил у нее корзинку с хлебом и начал раздавать хлеб будто бы он житель станицы.</a:t>
            </a:r>
          </a:p>
        </p:txBody>
      </p:sp>
      <p:pic>
        <p:nvPicPr>
          <p:cNvPr id="4" name="Рисунок 3" descr="Album-of-the-wars-09.jpg"/>
          <p:cNvPicPr>
            <a:picLocks noChangeAspect="1"/>
          </p:cNvPicPr>
          <p:nvPr/>
        </p:nvPicPr>
        <p:blipFill>
          <a:blip r:embed="rId2" cstate="print"/>
          <a:srcRect l="3251" t="5125" r="3540" b="14579"/>
          <a:stretch>
            <a:fillRect/>
          </a:stretch>
        </p:blipFill>
        <p:spPr>
          <a:xfrm>
            <a:off x="1428728" y="214290"/>
            <a:ext cx="6143668" cy="3357586"/>
          </a:xfrm>
          <a:prstGeom prst="rect">
            <a:avLst/>
          </a:prstGeom>
        </p:spPr>
      </p:pic>
    </p:spTree>
  </p:cSld>
  <p:clrMapOvr>
    <a:masterClrMapping/>
  </p:clrMapOvr>
  <p:transition>
    <p:newsflash/>
  </p:transition>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Прямоугольник 2"/>
          <p:cNvSpPr/>
          <p:nvPr/>
        </p:nvSpPr>
        <p:spPr>
          <a:xfrm>
            <a:off x="785786" y="3857628"/>
            <a:ext cx="7572428" cy="2677656"/>
          </a:xfrm>
          <a:prstGeom prst="rect">
            <a:avLst/>
          </a:prstGeom>
          <a:noFill/>
        </p:spPr>
        <p:txBody>
          <a:bodyPr wrap="square" lIns="91440" tIns="45720" rIns="91440" bIns="45720">
            <a:spAutoFit/>
          </a:bodyPr>
          <a:lstStyle/>
          <a:p>
            <a:pPr algn="ctr"/>
            <a:r>
              <a:rPr lang="ru-RU" sz="2800" dirty="0" smtClean="0"/>
              <a:t>За церковью было огромное кукурузное поле и когда колонна почти уже прошла, он кинулся бегом в это поле. Алексей бежал до тех пор, пока силы не покинули его. Немцы стреляли ему в след, а он лежал не подвижно и пули летели мимо.</a:t>
            </a:r>
            <a:endParaRPr lang="ru-RU" sz="2800" dirty="0"/>
          </a:p>
        </p:txBody>
      </p:sp>
      <p:pic>
        <p:nvPicPr>
          <p:cNvPr id="5" name="Рисунок 4" descr="day-of-memory-and-mourning-061.jpg"/>
          <p:cNvPicPr>
            <a:picLocks noChangeAspect="1"/>
          </p:cNvPicPr>
          <p:nvPr/>
        </p:nvPicPr>
        <p:blipFill>
          <a:blip r:embed="rId2" cstate="print"/>
          <a:srcRect l="4479" t="9821" r="4479" b="14286"/>
          <a:stretch>
            <a:fillRect/>
          </a:stretch>
        </p:blipFill>
        <p:spPr>
          <a:xfrm>
            <a:off x="1571604" y="214290"/>
            <a:ext cx="6000792" cy="3643338"/>
          </a:xfrm>
          <a:prstGeom prst="rect">
            <a:avLst/>
          </a:prstGeom>
        </p:spPr>
      </p:pic>
    </p:spTree>
  </p:cSld>
  <p:clrMapOvr>
    <a:masterClrMapping/>
  </p:clrMapOvr>
  <p:transition>
    <p:strips dir="ld"/>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Рисунок 1" descr="54.jpg"/>
          <p:cNvPicPr>
            <a:picLocks noChangeAspect="1"/>
          </p:cNvPicPr>
          <p:nvPr/>
        </p:nvPicPr>
        <p:blipFill>
          <a:blip r:embed="rId3" cstate="print"/>
          <a:stretch>
            <a:fillRect/>
          </a:stretch>
        </p:blipFill>
        <p:spPr>
          <a:xfrm>
            <a:off x="357158" y="571480"/>
            <a:ext cx="4484690" cy="5786478"/>
          </a:xfrm>
          <a:prstGeom prst="rect">
            <a:avLst/>
          </a:prstGeom>
        </p:spPr>
      </p:pic>
      <p:sp>
        <p:nvSpPr>
          <p:cNvPr id="3" name="Прямоугольник 2"/>
          <p:cNvSpPr/>
          <p:nvPr/>
        </p:nvSpPr>
        <p:spPr>
          <a:xfrm>
            <a:off x="5072065" y="500042"/>
            <a:ext cx="3857653" cy="6124754"/>
          </a:xfrm>
          <a:prstGeom prst="rect">
            <a:avLst/>
          </a:prstGeom>
          <a:noFill/>
        </p:spPr>
        <p:txBody>
          <a:bodyPr wrap="square" lIns="91440" tIns="45720" rIns="91440" bIns="45720">
            <a:spAutoFit/>
          </a:bodyPr>
          <a:lstStyle/>
          <a:p>
            <a:r>
              <a:rPr lang="ru-RU" sz="2800" b="1" dirty="0" smtClean="0">
                <a:ln w="18000">
                  <a:solidFill>
                    <a:schemeClr val="accent2">
                      <a:satMod val="140000"/>
                    </a:schemeClr>
                  </a:solidFill>
                  <a:prstDash val="solid"/>
                  <a:miter lim="800000"/>
                </a:ln>
                <a:solidFill>
                  <a:schemeClr val="tx2">
                    <a:lumMod val="60000"/>
                    <a:lumOff val="40000"/>
                  </a:schemeClr>
                </a:solidFill>
                <a:effectLst>
                  <a:outerShdw blurRad="25500" dist="23000" dir="7020000" algn="tl">
                    <a:srgbClr val="000000">
                      <a:alpha val="50000"/>
                    </a:srgbClr>
                  </a:outerShdw>
                </a:effectLst>
              </a:rPr>
              <a:t>С наступлением ночи женщина ее звали Маруся,  нашла его и привела к себе в дом. Ее брат Яша со своим другом прятали прадеда в погребе. Если обыск был в одной стороне станицы, его ночью переводили в другую. Так из дома в дом его водили пока он не окреп.</a:t>
            </a:r>
            <a:endParaRPr lang="ru-RU" sz="2800" b="1" dirty="0">
              <a:ln w="18000">
                <a:solidFill>
                  <a:schemeClr val="accent2">
                    <a:satMod val="140000"/>
                  </a:schemeClr>
                </a:solidFill>
                <a:prstDash val="solid"/>
                <a:miter lim="800000"/>
              </a:ln>
              <a:solidFill>
                <a:schemeClr val="tx2">
                  <a:lumMod val="60000"/>
                  <a:lumOff val="40000"/>
                </a:schemeClr>
              </a:solidFill>
              <a:effectLst>
                <a:outerShdw blurRad="25500" dist="23000" dir="7020000" algn="tl">
                  <a:srgbClr val="000000">
                    <a:alpha val="50000"/>
                  </a:srgbClr>
                </a:outerShdw>
              </a:effectLst>
            </a:endParaRPr>
          </a:p>
        </p:txBody>
      </p:sp>
    </p:spTree>
  </p:cSld>
  <p:clrMapOvr>
    <a:masterClrMapping/>
  </p:clrMapOvr>
  <p:transition>
    <p:plus/>
  </p:transition>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2" name="Рисунок 1" descr="1273407544389529.jpg"/>
          <p:cNvPicPr>
            <a:picLocks noChangeAspect="1"/>
          </p:cNvPicPr>
          <p:nvPr/>
        </p:nvPicPr>
        <p:blipFill>
          <a:blip r:embed="rId3" cstate="print"/>
          <a:srcRect b="9442"/>
          <a:stretch>
            <a:fillRect/>
          </a:stretch>
        </p:blipFill>
        <p:spPr>
          <a:xfrm>
            <a:off x="4786314" y="500042"/>
            <a:ext cx="4143372" cy="5715040"/>
          </a:xfrm>
          <a:prstGeom prst="rect">
            <a:avLst/>
          </a:prstGeom>
          <a:ln cmpd="thinThick">
            <a:solidFill>
              <a:schemeClr val="accent6">
                <a:lumMod val="50000"/>
              </a:schemeClr>
            </a:solidFill>
          </a:ln>
        </p:spPr>
      </p:pic>
      <p:sp>
        <p:nvSpPr>
          <p:cNvPr id="3" name="Прямоугольник 2"/>
          <p:cNvSpPr/>
          <p:nvPr/>
        </p:nvSpPr>
        <p:spPr>
          <a:xfrm>
            <a:off x="0" y="500042"/>
            <a:ext cx="4786314" cy="5262979"/>
          </a:xfrm>
          <a:prstGeom prst="rect">
            <a:avLst/>
          </a:prstGeom>
          <a:noFill/>
        </p:spPr>
        <p:txBody>
          <a:bodyPr wrap="square" lIns="91440" tIns="45720" rIns="91440" bIns="45720">
            <a:spAutoFit/>
          </a:bodyPr>
          <a:lstStyle/>
          <a:p>
            <a:pPr algn="ctr"/>
            <a:r>
              <a:rPr lang="ru-RU"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Когда он поправился, </a:t>
            </a:r>
          </a:p>
          <a:p>
            <a:pPr algn="ctr"/>
            <a:r>
              <a:rPr lang="ru-RU"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то пошел через линию фронта к своим дальше служить Отчизне. </a:t>
            </a:r>
          </a:p>
          <a:p>
            <a:pPr algn="ctr"/>
            <a:r>
              <a:rPr lang="ru-RU"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При нем не было ни одного документа. Командир сделал запрос в часть, о том, что действительно ли есть такой солдат Зиновьев А.А. </a:t>
            </a:r>
          </a:p>
          <a:p>
            <a:pPr algn="ctr"/>
            <a:r>
              <a:rPr lang="ru-RU"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и был ли он взят в плен. </a:t>
            </a:r>
          </a:p>
          <a:p>
            <a:pPr algn="ctr"/>
            <a:r>
              <a:rPr lang="ru-RU"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Запрос дал положительный результат.</a:t>
            </a:r>
            <a:endParaRPr lang="ru-RU"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push/>
  </p:transition>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tx2">
                <a:lumMod val="60000"/>
                <a:lumOff val="4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 name="Рисунок 1" descr="two5lIb.jpg"/>
          <p:cNvPicPr>
            <a:picLocks noChangeAspect="1"/>
          </p:cNvPicPr>
          <p:nvPr/>
        </p:nvPicPr>
        <p:blipFill>
          <a:blip r:embed="rId2" cstate="print"/>
          <a:stretch>
            <a:fillRect/>
          </a:stretch>
        </p:blipFill>
        <p:spPr>
          <a:xfrm>
            <a:off x="428596" y="3714752"/>
            <a:ext cx="4190679" cy="2643191"/>
          </a:xfrm>
          <a:prstGeom prst="rect">
            <a:avLst/>
          </a:prstGeom>
        </p:spPr>
      </p:pic>
      <p:sp>
        <p:nvSpPr>
          <p:cNvPr id="3" name="Прямоугольник 2"/>
          <p:cNvSpPr/>
          <p:nvPr/>
        </p:nvSpPr>
        <p:spPr>
          <a:xfrm>
            <a:off x="4929190" y="785795"/>
            <a:ext cx="4000528" cy="526297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2800" dirty="0" smtClean="0"/>
              <a:t>После этих событий прадед Алексей полностью отдал себя фронту, победе. Попал под обстрел и получил осколочное ранение в голову. И до конца войны с 10.12.1943 по июнь 1944г. находился в госпитале на лечении. С войны был уволен по ранению.</a:t>
            </a:r>
            <a:endParaRPr lang="ru-RU" sz="2800" dirty="0"/>
          </a:p>
        </p:txBody>
      </p:sp>
      <p:pic>
        <p:nvPicPr>
          <p:cNvPr id="4" name="Рисунок 3" descr="DSC09393.JPG"/>
          <p:cNvPicPr>
            <a:picLocks noChangeAspect="1"/>
          </p:cNvPicPr>
          <p:nvPr/>
        </p:nvPicPr>
        <p:blipFill>
          <a:blip r:embed="rId3" cstate="print"/>
          <a:stretch>
            <a:fillRect/>
          </a:stretch>
        </p:blipFill>
        <p:spPr>
          <a:xfrm>
            <a:off x="285720" y="285728"/>
            <a:ext cx="4330113" cy="3247585"/>
          </a:xfrm>
          <a:prstGeom prst="rect">
            <a:avLst/>
          </a:prstGeom>
        </p:spPr>
      </p:pic>
    </p:spTree>
  </p:cSld>
  <p:clrMapOvr>
    <a:masterClrMapping/>
  </p:clrMapOvr>
  <p:transition>
    <p:spli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09396.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pull dir="rd"/>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 name="Рисунок 1" descr="кааа 003.jpg"/>
          <p:cNvPicPr>
            <a:picLocks noChangeAspect="1"/>
          </p:cNvPicPr>
          <p:nvPr/>
        </p:nvPicPr>
        <p:blipFill>
          <a:blip r:embed="rId2" cstate="print"/>
          <a:srcRect l="44281" t="5208" r="5678" b="66667"/>
          <a:stretch>
            <a:fillRect/>
          </a:stretch>
        </p:blipFill>
        <p:spPr>
          <a:xfrm>
            <a:off x="214282" y="2714620"/>
            <a:ext cx="4214842" cy="3526996"/>
          </a:xfrm>
          <a:prstGeom prst="rect">
            <a:avLst/>
          </a:prstGeom>
        </p:spPr>
      </p:pic>
      <p:pic>
        <p:nvPicPr>
          <p:cNvPr id="3" name="Рисунок 2" descr="кааа 002.jpg"/>
          <p:cNvPicPr>
            <a:picLocks noChangeAspect="1"/>
          </p:cNvPicPr>
          <p:nvPr/>
        </p:nvPicPr>
        <p:blipFill>
          <a:blip r:embed="rId3" cstate="print"/>
          <a:srcRect l="41422" t="6250" r="8537" b="67708"/>
          <a:stretch>
            <a:fillRect/>
          </a:stretch>
        </p:blipFill>
        <p:spPr>
          <a:xfrm>
            <a:off x="4643438" y="2786058"/>
            <a:ext cx="4143404" cy="3500462"/>
          </a:xfrm>
          <a:prstGeom prst="rect">
            <a:avLst/>
          </a:prstGeom>
        </p:spPr>
      </p:pic>
      <p:sp>
        <p:nvSpPr>
          <p:cNvPr id="4" name="Прямоугольник 3"/>
          <p:cNvSpPr/>
          <p:nvPr/>
        </p:nvSpPr>
        <p:spPr>
          <a:xfrm>
            <a:off x="285720" y="214290"/>
            <a:ext cx="8643998" cy="2062103"/>
          </a:xfrm>
          <a:prstGeom prst="rect">
            <a:avLst/>
          </a:prstGeom>
          <a:noFill/>
        </p:spPr>
        <p:txBody>
          <a:bodyPr wrap="square" lIns="91440" tIns="45720" rIns="91440" bIns="45720">
            <a:spAutoFit/>
          </a:bodyPr>
          <a:lstStyle/>
          <a:p>
            <a:pPr algn="ctr"/>
            <a:r>
              <a:rPr lang="ru-RU" sz="3200" b="1" dirty="0" smtClean="0">
                <a:ln w="10541" cmpd="sng">
                  <a:solidFill>
                    <a:schemeClr val="accent1">
                      <a:shade val="88000"/>
                      <a:satMod val="110000"/>
                    </a:schemeClr>
                  </a:solidFill>
                  <a:prstDash val="solid"/>
                </a:ln>
                <a:solidFill>
                  <a:srgbClr val="FF0000"/>
                </a:solidFill>
              </a:rPr>
              <a:t>С наступлением победы по возвращению домой прадед Алексей нашел своих спасителей Марусю и Яшу они очень долго дружили и ездили, друг другу в гости.</a:t>
            </a:r>
            <a:endParaRPr lang="ru-RU" sz="3200" b="1" dirty="0">
              <a:ln w="10541" cmpd="sng">
                <a:solidFill>
                  <a:schemeClr val="accent1">
                    <a:shade val="88000"/>
                    <a:satMod val="110000"/>
                  </a:schemeClr>
                </a:solidFill>
                <a:prstDash val="solid"/>
              </a:ln>
              <a:solidFill>
                <a:srgbClr val="FF0000"/>
              </a:solidFill>
            </a:endParaRPr>
          </a:p>
        </p:txBody>
      </p:sp>
    </p:spTree>
  </p:cSld>
  <p:clrMapOvr>
    <a:masterClrMapping/>
  </p:clrMapOvr>
  <p:transition>
    <p:cover dir="l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003-002-Geroi-Velikoj-Otechestvennoj-1.jpg"/>
          <p:cNvPicPr>
            <a:picLocks noChangeAspect="1"/>
          </p:cNvPicPr>
          <p:nvPr/>
        </p:nvPicPr>
        <p:blipFill>
          <a:blip r:embed="rId2" cstate="print"/>
          <a:stretch>
            <a:fillRect/>
          </a:stretch>
        </p:blipFill>
        <p:spPr>
          <a:xfrm>
            <a:off x="6237" y="0"/>
            <a:ext cx="9131525" cy="6858000"/>
          </a:xfrm>
          <a:prstGeom prst="rect">
            <a:avLst/>
          </a:prstGeom>
        </p:spPr>
      </p:pic>
      <p:sp>
        <p:nvSpPr>
          <p:cNvPr id="3" name="Прямоугольник 2"/>
          <p:cNvSpPr/>
          <p:nvPr/>
        </p:nvSpPr>
        <p:spPr>
          <a:xfrm>
            <a:off x="785786" y="571480"/>
            <a:ext cx="7889532" cy="4031873"/>
          </a:xfrm>
          <a:prstGeom prst="rect">
            <a:avLst/>
          </a:prstGeom>
          <a:noFill/>
        </p:spPr>
        <p:txBody>
          <a:bodyPr wrap="square" lIns="91440" tIns="45720" rIns="91440" bIns="45720">
            <a:spAutoFit/>
            <a:scene3d>
              <a:camera prst="orthographicFront"/>
              <a:lightRig rig="balanced" dir="t">
                <a:rot lat="0" lon="0" rev="2100000"/>
              </a:lightRig>
            </a:scene3d>
            <a:sp3d extrusionH="57150" prstMaterial="metal">
              <a:bevelT w="38100" h="25400"/>
              <a:contourClr>
                <a:schemeClr val="bg2"/>
              </a:contourClr>
            </a:sp3d>
          </a:bodyPr>
          <a:lstStyle/>
          <a:p>
            <a:pPr algn="just"/>
            <a:r>
              <a:rPr lang="ru-RU" sz="3200" dirty="0">
                <a:solidFill>
                  <a:srgbClr val="FF0000"/>
                </a:solidFill>
              </a:rPr>
              <a:t>Великая Отечественная война… </a:t>
            </a:r>
            <a:endParaRPr lang="ru-RU" sz="3200" dirty="0" smtClean="0">
              <a:solidFill>
                <a:srgbClr val="FF0000"/>
              </a:solidFill>
            </a:endParaRPr>
          </a:p>
          <a:p>
            <a:pPr algn="just"/>
            <a:r>
              <a:rPr lang="ru-RU" sz="3200" dirty="0" smtClean="0">
                <a:solidFill>
                  <a:srgbClr val="FF0000"/>
                </a:solidFill>
              </a:rPr>
              <a:t>Как </a:t>
            </a:r>
            <a:r>
              <a:rPr lang="ru-RU" sz="3200" dirty="0">
                <a:solidFill>
                  <a:srgbClr val="FF0000"/>
                </a:solidFill>
              </a:rPr>
              <a:t>много скрыто в этом слове. </a:t>
            </a:r>
            <a:endParaRPr lang="ru-RU" sz="3200" dirty="0" smtClean="0">
              <a:solidFill>
                <a:srgbClr val="FF0000"/>
              </a:solidFill>
            </a:endParaRPr>
          </a:p>
          <a:p>
            <a:pPr algn="just"/>
            <a:r>
              <a:rPr lang="ru-RU" sz="3200" dirty="0" smtClean="0">
                <a:solidFill>
                  <a:srgbClr val="FF0000"/>
                </a:solidFill>
              </a:rPr>
              <a:t>Жгучая </a:t>
            </a:r>
            <a:r>
              <a:rPr lang="ru-RU" sz="3200" dirty="0">
                <a:solidFill>
                  <a:srgbClr val="FF0000"/>
                </a:solidFill>
              </a:rPr>
              <a:t>боль, горькие слезы, долгие, мучительные дни, месяцы, годы, </a:t>
            </a:r>
            <a:endParaRPr lang="ru-RU" sz="3200" dirty="0" smtClean="0">
              <a:solidFill>
                <a:srgbClr val="FF0000"/>
              </a:solidFill>
            </a:endParaRPr>
          </a:p>
          <a:p>
            <a:pPr algn="just"/>
            <a:r>
              <a:rPr lang="ru-RU" sz="3200" dirty="0" smtClean="0">
                <a:solidFill>
                  <a:srgbClr val="FF0000"/>
                </a:solidFill>
              </a:rPr>
              <a:t>когда </a:t>
            </a:r>
            <a:r>
              <a:rPr lang="ru-RU" sz="3200" dirty="0">
                <a:solidFill>
                  <a:srgbClr val="FF0000"/>
                </a:solidFill>
              </a:rPr>
              <a:t>каждая секунда наполнена терзающим, изводящим страхом. </a:t>
            </a:r>
            <a:endParaRPr lang="ru-RU" sz="3200" dirty="0" smtClean="0">
              <a:solidFill>
                <a:srgbClr val="FF0000"/>
              </a:solidFill>
            </a:endParaRPr>
          </a:p>
          <a:p>
            <a:pPr algn="just"/>
            <a:r>
              <a:rPr lang="ru-RU" sz="3200" dirty="0" smtClean="0">
                <a:solidFill>
                  <a:srgbClr val="FF0000"/>
                </a:solidFill>
              </a:rPr>
              <a:t>И </a:t>
            </a:r>
            <a:r>
              <a:rPr lang="ru-RU" sz="3200" dirty="0">
                <a:solidFill>
                  <a:srgbClr val="FF0000"/>
                </a:solidFill>
              </a:rPr>
              <a:t>даже не за себя, а за близких, родных, любимых.</a:t>
            </a:r>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7030A0"/>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2" name="Рисунок 1" descr="кааа 001.jpg"/>
          <p:cNvPicPr>
            <a:picLocks noChangeAspect="1"/>
          </p:cNvPicPr>
          <p:nvPr/>
        </p:nvPicPr>
        <p:blipFill>
          <a:blip r:embed="rId2" cstate="print"/>
          <a:srcRect l="44281" t="2083" r="5678" b="67708"/>
          <a:stretch>
            <a:fillRect/>
          </a:stretch>
        </p:blipFill>
        <p:spPr>
          <a:xfrm>
            <a:off x="1714480" y="285728"/>
            <a:ext cx="5500726" cy="4071966"/>
          </a:xfrm>
          <a:prstGeom prst="rect">
            <a:avLst/>
          </a:prstGeom>
        </p:spPr>
      </p:pic>
      <p:sp>
        <p:nvSpPr>
          <p:cNvPr id="3" name="Прямоугольник 2"/>
          <p:cNvSpPr/>
          <p:nvPr/>
        </p:nvSpPr>
        <p:spPr>
          <a:xfrm>
            <a:off x="285720" y="4500570"/>
            <a:ext cx="8572560" cy="1815882"/>
          </a:xfrm>
          <a:prstGeom prst="rect">
            <a:avLst/>
          </a:prstGeom>
        </p:spPr>
        <p:style>
          <a:lnRef idx="0">
            <a:schemeClr val="accent6"/>
          </a:lnRef>
          <a:fillRef idx="3">
            <a:schemeClr val="accent6"/>
          </a:fillRef>
          <a:effectRef idx="3">
            <a:schemeClr val="accent6"/>
          </a:effectRef>
          <a:fontRef idx="minor">
            <a:schemeClr val="lt1"/>
          </a:fontRef>
        </p:style>
        <p:txBody>
          <a:bodyPr wrap="square" lIns="91440" tIns="45720" rIns="91440" bIns="45720">
            <a:spAutoFit/>
          </a:bodyPr>
          <a:lstStyle/>
          <a:p>
            <a:pPr algn="ctr"/>
            <a:r>
              <a:rPr lang="ru-RU" sz="2800" dirty="0" smtClean="0"/>
              <a:t>Вот уже 35 лет прадедушки нет в живых, </a:t>
            </a:r>
          </a:p>
          <a:p>
            <a:pPr algn="ctr"/>
            <a:r>
              <a:rPr lang="ru-RU" sz="2800" dirty="0" smtClean="0"/>
              <a:t>но наша семья помнит о нем. </a:t>
            </a:r>
          </a:p>
          <a:p>
            <a:pPr algn="ctr"/>
            <a:r>
              <a:rPr lang="ru-RU" sz="2800" dirty="0" smtClean="0"/>
              <a:t>Мы говорим спасибо нашему прадеду, </a:t>
            </a:r>
          </a:p>
          <a:p>
            <a:pPr algn="ctr"/>
            <a:r>
              <a:rPr lang="ru-RU" sz="2800" dirty="0" smtClean="0"/>
              <a:t>что подарил нам светлое, счастливое, мирное время.</a:t>
            </a:r>
            <a:endParaRPr lang="ru-RU" sz="2800" dirty="0"/>
          </a:p>
        </p:txBody>
      </p:sp>
    </p:spTree>
  </p:cSld>
  <p:clrMapOvr>
    <a:masterClrMapping/>
  </p:clrMapOvr>
  <p:transition>
    <p:wheel spokes="2"/>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09377.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09380.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circl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09381.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diamon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09382.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newsfla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09384.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zoom dir="in"/>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09385.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pull/>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09386.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strips dir="l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09387.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randomBar dir="vert"/>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09388.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comb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P1150467-300x225.jpg"/>
          <p:cNvPicPr>
            <a:picLocks noChangeAspect="1"/>
          </p:cNvPicPr>
          <p:nvPr/>
        </p:nvPicPr>
        <p:blipFill>
          <a:blip r:embed="rId2" cstate="print"/>
          <a:stretch>
            <a:fillRect/>
          </a:stretch>
        </p:blipFill>
        <p:spPr>
          <a:xfrm>
            <a:off x="0" y="-1"/>
            <a:ext cx="9144000" cy="6858001"/>
          </a:xfrm>
          <a:prstGeom prst="rect">
            <a:avLst/>
          </a:prstGeom>
        </p:spPr>
      </p:pic>
      <p:sp>
        <p:nvSpPr>
          <p:cNvPr id="3" name="Прямоугольник 2"/>
          <p:cNvSpPr/>
          <p:nvPr/>
        </p:nvSpPr>
        <p:spPr>
          <a:xfrm>
            <a:off x="214282" y="214290"/>
            <a:ext cx="7786742" cy="1384995"/>
          </a:xfrm>
          <a:prstGeom prst="rect">
            <a:avLst/>
          </a:prstGeom>
          <a:noFill/>
        </p:spPr>
        <p:txBody>
          <a:bodyPr wrap="square" lIns="91440" tIns="45720" rIns="91440" bIns="45720">
            <a:spAutoFit/>
          </a:bodyPr>
          <a:lstStyle/>
          <a:p>
            <a:r>
              <a:rPr lang="ru-RU" sz="2800" dirty="0">
                <a:ln>
                  <a:solidFill>
                    <a:srgbClr val="FF0000"/>
                  </a:solidFill>
                </a:ln>
                <a:solidFill>
                  <a:srgbClr val="C00000"/>
                </a:solidFill>
              </a:rPr>
              <a:t>Война оставила большой  след в истории каждой семьи. Мою семью война тоже не обошла стороной.</a:t>
            </a:r>
          </a:p>
        </p:txBody>
      </p:sp>
    </p:spTree>
  </p:cSld>
  <p:clrMapOvr>
    <a:masterClrMapping/>
  </p:clrMapOvr>
  <p:transition>
    <p:pull dir="l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09389.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randomBar/>
  </p:transition>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7030A0"/>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18900000" scaled="1"/>
          <a:tileRect/>
        </a:gradFill>
        <a:effectLst/>
      </p:bgPr>
    </p:bg>
    <p:spTree>
      <p:nvGrpSpPr>
        <p:cNvPr id="1" name=""/>
        <p:cNvGrpSpPr/>
        <p:nvPr/>
      </p:nvGrpSpPr>
      <p:grpSpPr>
        <a:xfrm>
          <a:off x="0" y="0"/>
          <a:ext cx="0" cy="0"/>
          <a:chOff x="0" y="0"/>
          <a:chExt cx="0" cy="0"/>
        </a:xfrm>
      </p:grpSpPr>
      <p:pic>
        <p:nvPicPr>
          <p:cNvPr id="2" name="Рисунок 1" descr="1.jpg"/>
          <p:cNvPicPr>
            <a:picLocks noChangeAspect="1"/>
          </p:cNvPicPr>
          <p:nvPr/>
        </p:nvPicPr>
        <p:blipFill>
          <a:blip r:embed="rId2" cstate="print"/>
          <a:stretch>
            <a:fillRect/>
          </a:stretch>
        </p:blipFill>
        <p:spPr>
          <a:xfrm>
            <a:off x="571472" y="3357562"/>
            <a:ext cx="8207404" cy="3143272"/>
          </a:xfrm>
          <a:prstGeom prst="rect">
            <a:avLst/>
          </a:prstGeom>
        </p:spPr>
      </p:pic>
      <p:sp>
        <p:nvSpPr>
          <p:cNvPr id="3" name="Прямоугольник 2"/>
          <p:cNvSpPr/>
          <p:nvPr/>
        </p:nvSpPr>
        <p:spPr>
          <a:xfrm>
            <a:off x="571472" y="285729"/>
            <a:ext cx="8001055" cy="3108543"/>
          </a:xfrm>
          <a:prstGeom prst="rect">
            <a:avLst/>
          </a:prstGeom>
          <a:noFill/>
        </p:spPr>
        <p:txBody>
          <a:bodyPr wrap="square" lIns="91440" tIns="45720" rIns="91440" bIns="45720">
            <a:spAutoFit/>
          </a:bodyPr>
          <a:lstStyle/>
          <a:p>
            <a:pPr algn="ctr"/>
            <a:r>
              <a:rPr lang="ru-RU" sz="2800" dirty="0" smtClean="0">
                <a:solidFill>
                  <a:srgbClr val="FF0000"/>
                </a:solidFill>
              </a:rPr>
              <a:t>Война – это самое тяжелое и страшное испытание во все времена и для всех народов, но самой ужасающей была та война, Великая Отечественная. Много перенесло на своих плечах то поколение. Мне не хотелось бы, чтобы наше поколение или то, которое будет жить после нас, пережило подобное испытание.</a:t>
            </a:r>
            <a:endParaRPr lang="ru-RU" sz="2800" dirty="0">
              <a:solidFill>
                <a:srgbClr val="FF0000"/>
              </a:solidFill>
            </a:endParaRPr>
          </a:p>
        </p:txBody>
      </p:sp>
    </p:spTree>
  </p:cSld>
  <p:clrMapOvr>
    <a:masterClrMapping/>
  </p:clrMapOvr>
  <p:transition>
    <p:wheel spokes="8"/>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pic>
        <p:nvPicPr>
          <p:cNvPr id="2" name="Рисунок 1" descr="дд.jpg"/>
          <p:cNvPicPr>
            <a:picLocks noChangeAspect="1"/>
          </p:cNvPicPr>
          <p:nvPr/>
        </p:nvPicPr>
        <p:blipFill>
          <a:blip r:embed="rId2" cstate="print"/>
          <a:stretch>
            <a:fillRect/>
          </a:stretch>
        </p:blipFill>
        <p:spPr>
          <a:xfrm>
            <a:off x="1571604" y="428604"/>
            <a:ext cx="6072230" cy="5794071"/>
          </a:xfrm>
          <a:prstGeom prst="rect">
            <a:avLst/>
          </a:prstGeom>
        </p:spPr>
      </p:pic>
      <p:sp>
        <p:nvSpPr>
          <p:cNvPr id="3" name="Прямоугольник 2"/>
          <p:cNvSpPr/>
          <p:nvPr/>
        </p:nvSpPr>
        <p:spPr>
          <a:xfrm>
            <a:off x="1571604" y="785794"/>
            <a:ext cx="6072230" cy="1785950"/>
          </a:xfrm>
          <a:prstGeom prst="rect">
            <a:avLst/>
          </a:prstGeom>
          <a:noFill/>
        </p:spPr>
        <p:txBody>
          <a:bodyPr wrap="none" lIns="91440" tIns="45720" rIns="91440" bIns="45720">
            <a:prstTxWarp prst="textArchUp">
              <a:avLst>
                <a:gd name="adj" fmla="val 6433404"/>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ru-RU" sz="3200" b="1" cap="all" dirty="0" smtClean="0">
                <a:ln w="0"/>
                <a:solidFill>
                  <a:srgbClr val="FF0000"/>
                </a:solidFill>
                <a:effectLst/>
              </a:rPr>
              <a:t>Мир надо беречь любой ценой!</a:t>
            </a:r>
            <a:endParaRPr lang="ru-RU" sz="3200" b="1" cap="all" spc="0" dirty="0">
              <a:ln w="0"/>
              <a:solidFill>
                <a:srgbClr val="FF0000"/>
              </a:solidFill>
              <a:effectLst/>
            </a:endParaRPr>
          </a:p>
        </p:txBody>
      </p:sp>
    </p:spTree>
  </p:cSld>
  <p:clrMapOvr>
    <a:masterClrMapping/>
  </p:clrMapOvr>
  <p:transition>
    <p:wedg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юю.jpg"/>
          <p:cNvPicPr>
            <a:picLocks noChangeAspect="1"/>
          </p:cNvPicPr>
          <p:nvPr/>
        </p:nvPicPr>
        <p:blipFill>
          <a:blip r:embed="rId2" cstate="print"/>
          <a:stretch>
            <a:fillRect/>
          </a:stretch>
        </p:blipFill>
        <p:spPr>
          <a:xfrm>
            <a:off x="-57183" y="0"/>
            <a:ext cx="9201183" cy="6858000"/>
          </a:xfrm>
          <a:prstGeom prst="rect">
            <a:avLst/>
          </a:prstGeom>
        </p:spPr>
      </p:pic>
      <p:sp>
        <p:nvSpPr>
          <p:cNvPr id="3" name="Прямоугольник 2"/>
          <p:cNvSpPr/>
          <p:nvPr/>
        </p:nvSpPr>
        <p:spPr>
          <a:xfrm>
            <a:off x="0" y="1785926"/>
            <a:ext cx="8929718" cy="5016758"/>
          </a:xfrm>
          <a:prstGeom prst="rect">
            <a:avLst/>
          </a:prstGeom>
          <a:noFill/>
        </p:spPr>
        <p:txBody>
          <a:bodyPr wrap="square" lIns="91440" tIns="45720" rIns="91440" bIns="45720">
            <a:spAutoFit/>
          </a:bodyPr>
          <a:lstStyle/>
          <a:p>
            <a:r>
              <a:rPr lang="ru-RU"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Важные истории передаются от старших, </a:t>
            </a:r>
            <a:endPar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a:p>
            <a:r>
              <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прошедших </a:t>
            </a:r>
            <a:r>
              <a:rPr lang="ru-RU"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это страшное испытание поколений, </a:t>
            </a:r>
            <a:endPar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a:p>
            <a:r>
              <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к </a:t>
            </a:r>
            <a:r>
              <a:rPr lang="ru-RU"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младшим, живущим в мирное время.</a:t>
            </a:r>
          </a:p>
          <a:p>
            <a:r>
              <a:rPr lang="ru-RU"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И я, и мой младший брат знаем много о войне </a:t>
            </a:r>
            <a:endPar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a:p>
            <a:r>
              <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из </a:t>
            </a:r>
            <a:r>
              <a:rPr lang="ru-RU"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рассказов бабушки. </a:t>
            </a:r>
            <a:endPar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a:p>
            <a:r>
              <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В </a:t>
            </a:r>
            <a:r>
              <a:rPr lang="ru-RU"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нашем семейном альбоме хранятся </a:t>
            </a:r>
            <a:r>
              <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фотографии</a:t>
            </a:r>
          </a:p>
          <a:p>
            <a:r>
              <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 </a:t>
            </a:r>
            <a:r>
              <a:rPr lang="ru-RU"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прадедов ветеранов войны. </a:t>
            </a:r>
            <a:endPar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a:p>
            <a:r>
              <a:rPr lang="ru-RU" sz="3200" b="1" i="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Особое </a:t>
            </a:r>
            <a:r>
              <a:rPr lang="ru-RU" sz="3200" b="1" i="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место занимают их ордена и медали.</a:t>
            </a:r>
          </a:p>
        </p:txBody>
      </p:sp>
    </p:spTree>
  </p:cSld>
  <p:clrMapOvr>
    <a:masterClrMapping/>
  </p:clrMapOvr>
  <p:transition>
    <p:zoom dir="in"/>
  </p:transition>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4">
                <a:lumMod val="75000"/>
              </a:schemeClr>
            </a:gs>
            <a:gs pos="17999">
              <a:srgbClr val="FEE7F2"/>
            </a:gs>
            <a:gs pos="36000">
              <a:srgbClr val="FAC77D"/>
            </a:gs>
            <a:gs pos="61000">
              <a:srgbClr val="FBA97D"/>
            </a:gs>
            <a:gs pos="82001">
              <a:srgbClr val="FBD49C"/>
            </a:gs>
            <a:gs pos="100000">
              <a:srgbClr val="FEE7F2"/>
            </a:gs>
          </a:gsLst>
          <a:lin ang="5400000" scaled="0"/>
          <a:tileRect r="-100000" b="-100000"/>
        </a:gradFill>
        <a:effectLst/>
      </p:bgPr>
    </p:bg>
    <p:spTree>
      <p:nvGrpSpPr>
        <p:cNvPr id="1" name=""/>
        <p:cNvGrpSpPr/>
        <p:nvPr/>
      </p:nvGrpSpPr>
      <p:grpSpPr>
        <a:xfrm>
          <a:off x="0" y="0"/>
          <a:ext cx="0" cy="0"/>
          <a:chOff x="0" y="0"/>
          <a:chExt cx="0" cy="0"/>
        </a:xfrm>
      </p:grpSpPr>
      <p:pic>
        <p:nvPicPr>
          <p:cNvPr id="2" name="Рисунок 1" descr="кааа 004.jpg"/>
          <p:cNvPicPr>
            <a:picLocks noChangeAspect="1"/>
          </p:cNvPicPr>
          <p:nvPr/>
        </p:nvPicPr>
        <p:blipFill>
          <a:blip r:embed="rId2" cstate="print"/>
          <a:srcRect l="46000" t="4923" r="15112" b="49612"/>
          <a:stretch>
            <a:fillRect/>
          </a:stretch>
        </p:blipFill>
        <p:spPr>
          <a:xfrm>
            <a:off x="357158" y="428604"/>
            <a:ext cx="4071966" cy="5715040"/>
          </a:xfrm>
          <a:prstGeom prst="rect">
            <a:avLst/>
          </a:prstGeom>
          <a:ln cmpd="thickThin">
            <a:solidFill>
              <a:schemeClr val="tx1"/>
            </a:solidFill>
          </a:ln>
        </p:spPr>
      </p:pic>
      <p:sp>
        <p:nvSpPr>
          <p:cNvPr id="4" name="Прямоугольник 3"/>
          <p:cNvSpPr/>
          <p:nvPr/>
        </p:nvSpPr>
        <p:spPr>
          <a:xfrm>
            <a:off x="4643438" y="500042"/>
            <a:ext cx="4214842" cy="4893647"/>
          </a:xfrm>
          <a:prstGeom prst="rect">
            <a:avLst/>
          </a:prstGeom>
          <a:noFill/>
          <a:ln>
            <a:noFill/>
          </a:ln>
        </p:spPr>
        <p:txBody>
          <a:bodyPr wrap="square" lIns="91440" tIns="45720" rIns="91440" bIns="45720">
            <a:spAutoFit/>
            <a:scene3d>
              <a:camera prst="orthographicFront"/>
              <a:lightRig rig="threePt" dir="t"/>
            </a:scene3d>
            <a:sp3d extrusionH="57150">
              <a:bevelT w="38100" h="38100" prst="relaxedInset"/>
            </a:sp3d>
          </a:bodyPr>
          <a:lstStyle/>
          <a:p>
            <a:r>
              <a:rPr lang="ru-RU" sz="2400" i="1" dirty="0">
                <a:solidFill>
                  <a:srgbClr val="7030A0"/>
                </a:solidFill>
                <a:effectLst>
                  <a:glow rad="101600">
                    <a:schemeClr val="accent1">
                      <a:satMod val="175000"/>
                      <a:alpha val="40000"/>
                    </a:schemeClr>
                  </a:glow>
                </a:effectLst>
              </a:rPr>
              <a:t>Я хочу рассказать о своем прадедушке, участнике и инвалиде Великой Отечественной Войны, которого я знаю лишь только по </a:t>
            </a:r>
            <a:r>
              <a:rPr lang="ru-RU" sz="2400" i="1" dirty="0" smtClean="0">
                <a:solidFill>
                  <a:srgbClr val="7030A0"/>
                </a:solidFill>
                <a:effectLst>
                  <a:glow rad="101600">
                    <a:schemeClr val="accent1">
                      <a:satMod val="175000"/>
                      <a:alpha val="40000"/>
                    </a:schemeClr>
                  </a:glow>
                </a:effectLst>
              </a:rPr>
              <a:t>фотографиям. Мой </a:t>
            </a:r>
            <a:r>
              <a:rPr lang="ru-RU" sz="2400" i="1" dirty="0">
                <a:solidFill>
                  <a:srgbClr val="7030A0"/>
                </a:solidFill>
                <a:effectLst>
                  <a:glow rad="101600">
                    <a:schemeClr val="accent1">
                      <a:satMod val="175000"/>
                      <a:alpha val="40000"/>
                    </a:schemeClr>
                  </a:glow>
                </a:effectLst>
              </a:rPr>
              <a:t>прадед </a:t>
            </a:r>
            <a:endParaRPr lang="ru-RU" sz="2400" i="1" dirty="0" smtClean="0">
              <a:solidFill>
                <a:srgbClr val="7030A0"/>
              </a:solidFill>
              <a:effectLst>
                <a:glow rad="101600">
                  <a:schemeClr val="accent1">
                    <a:satMod val="175000"/>
                    <a:alpha val="40000"/>
                  </a:schemeClr>
                </a:glow>
              </a:effectLst>
            </a:endParaRPr>
          </a:p>
          <a:p>
            <a:r>
              <a:rPr lang="ru-RU" sz="2400" i="1" u="sng" dirty="0" smtClean="0">
                <a:solidFill>
                  <a:srgbClr val="7030A0"/>
                </a:solidFill>
                <a:effectLst>
                  <a:glow rad="101600">
                    <a:schemeClr val="accent1">
                      <a:satMod val="175000"/>
                      <a:alpha val="40000"/>
                    </a:schemeClr>
                  </a:glow>
                </a:effectLst>
              </a:rPr>
              <a:t>Зиновьев </a:t>
            </a:r>
            <a:r>
              <a:rPr lang="ru-RU" sz="2400" i="1" u="sng" dirty="0">
                <a:solidFill>
                  <a:srgbClr val="7030A0"/>
                </a:solidFill>
                <a:effectLst>
                  <a:glow rad="101600">
                    <a:schemeClr val="accent1">
                      <a:satMod val="175000"/>
                      <a:alpha val="40000"/>
                    </a:schemeClr>
                  </a:glow>
                </a:effectLst>
              </a:rPr>
              <a:t>Алексей Алексеевич </a:t>
            </a:r>
            <a:r>
              <a:rPr lang="ru-RU" sz="2400" i="1" dirty="0">
                <a:solidFill>
                  <a:srgbClr val="7030A0"/>
                </a:solidFill>
                <a:effectLst>
                  <a:glow rad="101600">
                    <a:schemeClr val="accent1">
                      <a:satMod val="175000"/>
                      <a:alpha val="40000"/>
                    </a:schemeClr>
                  </a:glow>
                </a:effectLst>
              </a:rPr>
              <a:t>30.04.1915г. рождения работал шофером и в 26 лет был уволен в связи с призывом в ряды Советской Армии.</a:t>
            </a:r>
          </a:p>
        </p:txBody>
      </p:sp>
    </p:spTree>
  </p:cSld>
  <p:clrMapOvr>
    <a:masterClrMapping/>
  </p:clrMapOvr>
  <p:transition>
    <p:whee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SC09398.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SC09392.JPG"/>
          <p:cNvPicPr>
            <a:picLocks noChangeAspect="1"/>
          </p:cNvPicPr>
          <p:nvPr/>
        </p:nvPicPr>
        <p:blipFill>
          <a:blip r:embed="rId2" cstate="print"/>
          <a:stretch>
            <a:fillRect/>
          </a:stretch>
        </p:blipFill>
        <p:spPr>
          <a:xfrm>
            <a:off x="99011" y="74258"/>
            <a:ext cx="8945977" cy="6709483"/>
          </a:xfrm>
          <a:prstGeom prst="rect">
            <a:avLst/>
          </a:prstGeom>
        </p:spPr>
      </p:pic>
    </p:spTree>
  </p:cSld>
  <p:clrMapOvr>
    <a:masterClrMapping/>
  </p:clrMapOvr>
  <p:transition>
    <p:wipe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0016-016-Doroga-ZHizni.jpg"/>
          <p:cNvPicPr>
            <a:picLocks noChangeAspect="1"/>
          </p:cNvPicPr>
          <p:nvPr/>
        </p:nvPicPr>
        <p:blipFill>
          <a:blip r:embed="rId2" cstate="print">
            <a:duotone>
              <a:schemeClr val="accent2">
                <a:shade val="45000"/>
                <a:satMod val="135000"/>
              </a:schemeClr>
              <a:prstClr val="white"/>
            </a:duotone>
          </a:blip>
          <a:stretch>
            <a:fillRect/>
          </a:stretch>
        </p:blipFill>
        <p:spPr>
          <a:xfrm>
            <a:off x="0" y="0"/>
            <a:ext cx="9144000" cy="6858000"/>
          </a:xfrm>
          <a:prstGeom prst="rect">
            <a:avLst/>
          </a:prstGeom>
        </p:spPr>
      </p:pic>
      <p:sp>
        <p:nvSpPr>
          <p:cNvPr id="3" name="Прямоугольник 2"/>
          <p:cNvSpPr/>
          <p:nvPr/>
        </p:nvSpPr>
        <p:spPr>
          <a:xfrm>
            <a:off x="357158" y="1357298"/>
            <a:ext cx="8215369" cy="4667191"/>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ru-RU" sz="2800" dirty="0"/>
              <a:t>Во время блокады Ленинграда мой прадед вел свою машину по тонкому льду с открытой дверью. Фашисты бомбили «Дорогу жизни», и машины проваливались под лед вместе с водителями. Многие водители погибали, но никто не </a:t>
            </a:r>
            <a:r>
              <a:rPr lang="ru-RU" sz="2800" dirty="0" smtClean="0"/>
              <a:t>отказывался </a:t>
            </a:r>
            <a:r>
              <a:rPr lang="ru-RU" sz="2800" dirty="0"/>
              <a:t>от опасных рейсов.</a:t>
            </a:r>
          </a:p>
          <a:p>
            <a:endParaRPr lang="ru-RU" sz="2400" dirty="0" smtClean="0"/>
          </a:p>
          <a:p>
            <a:endParaRPr lang="ru-RU" sz="2400" dirty="0"/>
          </a:p>
          <a:p>
            <a:endParaRPr lang="ru-RU" sz="2400" dirty="0" smtClean="0"/>
          </a:p>
          <a:p>
            <a:endParaRPr lang="ru-RU" sz="2400" dirty="0"/>
          </a:p>
          <a:p>
            <a:endParaRPr lang="ru-RU" sz="2400" dirty="0" smtClean="0"/>
          </a:p>
        </p:txBody>
      </p:sp>
      <p:pic>
        <p:nvPicPr>
          <p:cNvPr id="5" name="Рисунок 4" descr="кааа 001.jpg"/>
          <p:cNvPicPr>
            <a:picLocks noChangeAspect="1"/>
          </p:cNvPicPr>
          <p:nvPr/>
        </p:nvPicPr>
        <p:blipFill>
          <a:blip r:embed="rId3" cstate="print">
            <a:lum bright="-18000"/>
          </a:blip>
          <a:srcRect l="42851" t="3125" r="2818" b="68750"/>
          <a:stretch>
            <a:fillRect/>
          </a:stretch>
        </p:blipFill>
        <p:spPr>
          <a:xfrm>
            <a:off x="5357818" y="3857628"/>
            <a:ext cx="3214710" cy="2517413"/>
          </a:xfrm>
          <a:prstGeom prst="rect">
            <a:avLst/>
          </a:prstGeom>
          <a:scene3d>
            <a:camera prst="orthographicFront"/>
            <a:lightRig rig="threePt" dir="t"/>
          </a:scene3d>
          <a:sp3d contourW="12700" prstMaterial="softEdge">
            <a:contourClr>
              <a:schemeClr val="accent6">
                <a:lumMod val="75000"/>
              </a:schemeClr>
            </a:contourClr>
          </a:sp3d>
        </p:spPr>
      </p:pic>
    </p:spTree>
  </p:cSld>
  <p:clrMapOvr>
    <a:masterClrMapping/>
  </p:clrMapOvr>
  <p:transition>
    <p:zoom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60000"/>
          </a:blip>
          <a:srcRect/>
          <a:tile tx="0" ty="0" sx="100000" sy="100000" flip="none" algn="tl"/>
        </a:blipFill>
        <a:effectLst/>
      </p:bgPr>
    </p:bg>
    <p:spTree>
      <p:nvGrpSpPr>
        <p:cNvPr id="1" name=""/>
        <p:cNvGrpSpPr/>
        <p:nvPr/>
      </p:nvGrpSpPr>
      <p:grpSpPr>
        <a:xfrm>
          <a:off x="0" y="0"/>
          <a:ext cx="0" cy="0"/>
          <a:chOff x="0" y="0"/>
          <a:chExt cx="0" cy="0"/>
        </a:xfrm>
      </p:grpSpPr>
      <p:pic>
        <p:nvPicPr>
          <p:cNvPr id="2" name="Рисунок 1" descr="b5f6e67b4236.jpg"/>
          <p:cNvPicPr>
            <a:picLocks noChangeAspect="1"/>
          </p:cNvPicPr>
          <p:nvPr/>
        </p:nvPicPr>
        <p:blipFill>
          <a:blip r:embed="rId3" cstate="print"/>
          <a:stretch>
            <a:fillRect/>
          </a:stretch>
        </p:blipFill>
        <p:spPr>
          <a:xfrm>
            <a:off x="357158" y="357166"/>
            <a:ext cx="8344988" cy="5929354"/>
          </a:xfrm>
          <a:prstGeom prst="rect">
            <a:avLst/>
          </a:prstGeom>
        </p:spPr>
      </p:pic>
      <p:sp>
        <p:nvSpPr>
          <p:cNvPr id="3" name="Прямоугольник 2"/>
          <p:cNvSpPr/>
          <p:nvPr/>
        </p:nvSpPr>
        <p:spPr>
          <a:xfrm>
            <a:off x="428597" y="357166"/>
            <a:ext cx="8286807" cy="156966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3200" dirty="0">
                <a:solidFill>
                  <a:srgbClr val="7030A0"/>
                </a:solidFill>
              </a:rPr>
              <a:t>Сколько таких рейсов сделал прадед Алексей сказать очень трудно, но один рейс стоял перед глазами всю его оставшуюся жизнь.</a:t>
            </a:r>
          </a:p>
        </p:txBody>
      </p:sp>
    </p:spTree>
  </p:cSld>
  <p:clrMapOvr>
    <a:masterClrMapping/>
  </p:clrMapOvr>
  <p:transition>
    <p:checker/>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239</TotalTime>
  <Words>739</Words>
  <Application>Microsoft Office PowerPoint</Application>
  <PresentationFormat>Экран (4:3)</PresentationFormat>
  <Paragraphs>40</Paragraphs>
  <Slides>32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32</vt:i4>
      </vt:variant>
    </vt:vector>
  </HeadingPairs>
  <TitlesOfParts>
    <vt:vector size="3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Александр</cp:lastModifiedBy>
  <cp:revision>24</cp:revision>
  <dcterms:created xsi:type="dcterms:W3CDTF">2015-03-24T10:39:17Z</dcterms:created>
  <dcterms:modified xsi:type="dcterms:W3CDTF">2015-04-29T16:09:44Z</dcterms:modified>
</cp:coreProperties>
</file>